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767250"/>
  <p:notesSz cx="6858000"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8" d="100"/>
          <a:sy n="18" d="100"/>
        </p:scale>
        <p:origin x="3030" y="17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6999180"/>
            <a:ext cx="25733931" cy="14889339"/>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62709"/>
            <a:ext cx="22706410" cy="10325516"/>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D80BF0-BC5D-4A6E-B22D-98E94C82BE18}"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3273024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D80BF0-BC5D-4A6E-B22D-98E94C82BE18}"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411377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6960"/>
            <a:ext cx="6528093" cy="3624326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6960"/>
            <a:ext cx="19205838" cy="36243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D80BF0-BC5D-4A6E-B22D-98E94C82BE18}"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295529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D80BF0-BC5D-4A6E-B22D-98E94C82BE18}"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118563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62125"/>
            <a:ext cx="26112371" cy="17789985"/>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20410"/>
            <a:ext cx="26112371" cy="9355333"/>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D80BF0-BC5D-4A6E-B22D-98E94C82BE18}" type="datetimeFigureOut">
              <a:rPr lang="en-GB" smtClean="0"/>
              <a:t>11/10/2022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621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84800"/>
            <a:ext cx="12866966" cy="27135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84800"/>
            <a:ext cx="12866966" cy="27135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D80BF0-BC5D-4A6E-B22D-98E94C82BE18}" type="datetimeFigureOut">
              <a:rPr lang="en-GB" smtClean="0"/>
              <a:t>11/10/2022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306871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6970"/>
            <a:ext cx="26112371" cy="826635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83919"/>
            <a:ext cx="12807832" cy="5138007"/>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21926"/>
            <a:ext cx="12807832" cy="2297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83919"/>
            <a:ext cx="12870909" cy="5138007"/>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21926"/>
            <a:ext cx="12870909" cy="2297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D80BF0-BC5D-4A6E-B22D-98E94C82BE18}" type="datetimeFigureOut">
              <a:rPr lang="en-GB" smtClean="0"/>
              <a:t>11/10/2022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423153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D80BF0-BC5D-4A6E-B22D-98E94C82BE18}" type="datetimeFigureOut">
              <a:rPr lang="en-GB" smtClean="0"/>
              <a:t>11/10/2022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63832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80BF0-BC5D-4A6E-B22D-98E94C82BE18}" type="datetimeFigureOut">
              <a:rPr lang="en-GB" smtClean="0"/>
              <a:t>11/10/2022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314495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1150"/>
            <a:ext cx="9764544" cy="997902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57701"/>
            <a:ext cx="15326827" cy="30392467"/>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30175"/>
            <a:ext cx="9764544" cy="23769486"/>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18D80BF0-BC5D-4A6E-B22D-98E94C82BE18}" type="datetimeFigureOut">
              <a:rPr lang="en-GB" smtClean="0"/>
              <a:t>11/10/2022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199869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1150"/>
            <a:ext cx="9764544" cy="997902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57701"/>
            <a:ext cx="15326827" cy="30392467"/>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30175"/>
            <a:ext cx="9764544" cy="23769486"/>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18D80BF0-BC5D-4A6E-B22D-98E94C82BE18}" type="datetimeFigureOut">
              <a:rPr lang="en-GB" smtClean="0"/>
              <a:t>11/10/2022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5563CE-C9EE-478E-B923-FF3D5C930456}" type="slidenum">
              <a:rPr lang="en-GB" smtClean="0"/>
              <a:t>‹#›</a:t>
            </a:fld>
            <a:endParaRPr lang="en-GB"/>
          </a:p>
        </p:txBody>
      </p:sp>
    </p:spTree>
    <p:extLst>
      <p:ext uri="{BB962C8B-B14F-4D97-AF65-F5344CB8AC3E}">
        <p14:creationId xmlns:p14="http://schemas.microsoft.com/office/powerpoint/2010/main" val="305240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6970"/>
            <a:ext cx="26112371" cy="82663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84800"/>
            <a:ext cx="26112371" cy="27135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38914"/>
            <a:ext cx="6811923" cy="2276960"/>
          </a:xfrm>
          <a:prstGeom prst="rect">
            <a:avLst/>
          </a:prstGeom>
        </p:spPr>
        <p:txBody>
          <a:bodyPr vert="horz" lIns="91440" tIns="45720" rIns="91440" bIns="45720" rtlCol="0" anchor="ctr"/>
          <a:lstStyle>
            <a:lvl1pPr algn="l">
              <a:defRPr sz="3973">
                <a:solidFill>
                  <a:schemeClr val="tx1">
                    <a:tint val="75000"/>
                  </a:schemeClr>
                </a:solidFill>
              </a:defRPr>
            </a:lvl1pPr>
          </a:lstStyle>
          <a:p>
            <a:fld id="{18D80BF0-BC5D-4A6E-B22D-98E94C82BE18}" type="datetimeFigureOut">
              <a:rPr lang="en-GB" smtClean="0"/>
              <a:t>11/10/2022</a:t>
            </a:fld>
            <a:endParaRPr lang="en-GB"/>
          </a:p>
        </p:txBody>
      </p:sp>
      <p:sp>
        <p:nvSpPr>
          <p:cNvPr id="5" name="Footer Placeholder 4"/>
          <p:cNvSpPr>
            <a:spLocks noGrp="1"/>
          </p:cNvSpPr>
          <p:nvPr>
            <p:ph type="ftr" sz="quarter" idx="3"/>
          </p:nvPr>
        </p:nvSpPr>
        <p:spPr>
          <a:xfrm>
            <a:off x="10028665" y="39638914"/>
            <a:ext cx="10217884" cy="2276960"/>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39638914"/>
            <a:ext cx="6811923" cy="2276960"/>
          </a:xfrm>
          <a:prstGeom prst="rect">
            <a:avLst/>
          </a:prstGeom>
        </p:spPr>
        <p:txBody>
          <a:bodyPr vert="horz" lIns="91440" tIns="45720" rIns="91440" bIns="45720" rtlCol="0" anchor="ctr"/>
          <a:lstStyle>
            <a:lvl1pPr algn="r">
              <a:defRPr sz="3973">
                <a:solidFill>
                  <a:schemeClr val="tx1">
                    <a:tint val="75000"/>
                  </a:schemeClr>
                </a:solidFill>
              </a:defRPr>
            </a:lvl1pPr>
          </a:lstStyle>
          <a:p>
            <a:fld id="{265563CE-C9EE-478E-B923-FF3D5C930456}" type="slidenum">
              <a:rPr lang="en-GB" smtClean="0"/>
              <a:t>‹#›</a:t>
            </a:fld>
            <a:endParaRPr lang="en-GB"/>
          </a:p>
        </p:txBody>
      </p:sp>
    </p:spTree>
    <p:extLst>
      <p:ext uri="{BB962C8B-B14F-4D97-AF65-F5344CB8AC3E}">
        <p14:creationId xmlns:p14="http://schemas.microsoft.com/office/powerpoint/2010/main" val="940890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2C95D9-F6F3-0255-40C8-0455909FF142}"/>
              </a:ext>
            </a:extLst>
          </p:cNvPr>
          <p:cNvSpPr/>
          <p:nvPr/>
        </p:nvSpPr>
        <p:spPr>
          <a:xfrm>
            <a:off x="-1" y="4986"/>
            <a:ext cx="30275213" cy="50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p>
        </p:txBody>
      </p:sp>
      <p:pic>
        <p:nvPicPr>
          <p:cNvPr id="6" name="Picture 5">
            <a:extLst>
              <a:ext uri="{FF2B5EF4-FFF2-40B4-BE49-F238E27FC236}">
                <a16:creationId xmlns:a16="http://schemas.microsoft.com/office/drawing/2014/main" id="{300E7770-7D1D-7887-ECAE-CE60C9E9D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1561" y="-194657"/>
            <a:ext cx="5843651" cy="2425115"/>
          </a:xfrm>
          <a:prstGeom prst="rect">
            <a:avLst/>
          </a:prstGeom>
        </p:spPr>
      </p:pic>
      <p:pic>
        <p:nvPicPr>
          <p:cNvPr id="8" name="Picture 7">
            <a:extLst>
              <a:ext uri="{FF2B5EF4-FFF2-40B4-BE49-F238E27FC236}">
                <a16:creationId xmlns:a16="http://schemas.microsoft.com/office/drawing/2014/main" id="{6E305815-866D-3FE2-E180-30DE1BDE2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3495" y="2188567"/>
            <a:ext cx="2044705" cy="2334159"/>
          </a:xfrm>
          <a:prstGeom prst="rect">
            <a:avLst/>
          </a:prstGeom>
        </p:spPr>
      </p:pic>
      <p:pic>
        <p:nvPicPr>
          <p:cNvPr id="9" name="Picture 8">
            <a:extLst>
              <a:ext uri="{FF2B5EF4-FFF2-40B4-BE49-F238E27FC236}">
                <a16:creationId xmlns:a16="http://schemas.microsoft.com/office/drawing/2014/main" id="{8CC1C7E4-7950-D0F1-5EED-5B668D56304E}"/>
              </a:ext>
            </a:extLst>
          </p:cNvPr>
          <p:cNvPicPr>
            <a:picLocks noChangeAspect="1"/>
          </p:cNvPicPr>
          <p:nvPr/>
        </p:nvPicPr>
        <p:blipFill>
          <a:blip r:embed="rId4"/>
          <a:stretch>
            <a:fillRect/>
          </a:stretch>
        </p:blipFill>
        <p:spPr>
          <a:xfrm>
            <a:off x="28019735" y="2603345"/>
            <a:ext cx="1900564" cy="1919381"/>
          </a:xfrm>
          <a:prstGeom prst="rect">
            <a:avLst/>
          </a:prstGeom>
        </p:spPr>
      </p:pic>
      <p:sp>
        <p:nvSpPr>
          <p:cNvPr id="11" name="TextBox 10">
            <a:extLst>
              <a:ext uri="{FF2B5EF4-FFF2-40B4-BE49-F238E27FC236}">
                <a16:creationId xmlns:a16="http://schemas.microsoft.com/office/drawing/2014/main" id="{2DD1214B-35F9-C864-B3B3-67187073CEB1}"/>
              </a:ext>
            </a:extLst>
          </p:cNvPr>
          <p:cNvSpPr txBox="1"/>
          <p:nvPr/>
        </p:nvSpPr>
        <p:spPr>
          <a:xfrm>
            <a:off x="579368" y="241856"/>
            <a:ext cx="23794760" cy="1938992"/>
          </a:xfrm>
          <a:prstGeom prst="rect">
            <a:avLst/>
          </a:prstGeom>
          <a:noFill/>
        </p:spPr>
        <p:txBody>
          <a:bodyPr wrap="square" rtlCol="0">
            <a:spAutoFit/>
          </a:bodyPr>
          <a:lstStyle/>
          <a:p>
            <a:r>
              <a:rPr lang="en-GB" sz="12000" b="1" dirty="0"/>
              <a:t>Eurasian African Bird Migration Atlas</a:t>
            </a:r>
          </a:p>
        </p:txBody>
      </p:sp>
      <p:sp>
        <p:nvSpPr>
          <p:cNvPr id="13" name="TextBox 12">
            <a:extLst>
              <a:ext uri="{FF2B5EF4-FFF2-40B4-BE49-F238E27FC236}">
                <a16:creationId xmlns:a16="http://schemas.microsoft.com/office/drawing/2014/main" id="{1B1FC13B-1838-2227-8C89-4314316A9F42}"/>
              </a:ext>
            </a:extLst>
          </p:cNvPr>
          <p:cNvSpPr txBox="1"/>
          <p:nvPr/>
        </p:nvSpPr>
        <p:spPr>
          <a:xfrm>
            <a:off x="584432" y="2056041"/>
            <a:ext cx="14998804" cy="1631216"/>
          </a:xfrm>
          <a:prstGeom prst="rect">
            <a:avLst/>
          </a:prstGeom>
          <a:noFill/>
        </p:spPr>
        <p:txBody>
          <a:bodyPr wrap="square" rtlCol="0">
            <a:spAutoFit/>
          </a:bodyPr>
          <a:lstStyle/>
          <a:p>
            <a:r>
              <a:rPr lang="en-GB" sz="10000" b="1" dirty="0">
                <a:solidFill>
                  <a:schemeClr val="accent4">
                    <a:lumMod val="50000"/>
                  </a:schemeClr>
                </a:solidFill>
              </a:rPr>
              <a:t>https://migrationatlas.org</a:t>
            </a:r>
          </a:p>
        </p:txBody>
      </p:sp>
      <p:sp>
        <p:nvSpPr>
          <p:cNvPr id="15" name="Rectangle 14">
            <a:extLst>
              <a:ext uri="{FF2B5EF4-FFF2-40B4-BE49-F238E27FC236}">
                <a16:creationId xmlns:a16="http://schemas.microsoft.com/office/drawing/2014/main" id="{E654DA24-987C-E203-B955-028E6F81DEBD}"/>
              </a:ext>
            </a:extLst>
          </p:cNvPr>
          <p:cNvSpPr/>
          <p:nvPr/>
        </p:nvSpPr>
        <p:spPr>
          <a:xfrm>
            <a:off x="354914" y="5150696"/>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71FBB93-56C1-1C1F-18D8-45FB380C39CC}"/>
              </a:ext>
            </a:extLst>
          </p:cNvPr>
          <p:cNvSpPr/>
          <p:nvPr/>
        </p:nvSpPr>
        <p:spPr>
          <a:xfrm>
            <a:off x="15498501" y="5123345"/>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183DFB4-64ED-8D85-A054-4D7B7C780EA0}"/>
              </a:ext>
            </a:extLst>
          </p:cNvPr>
          <p:cNvSpPr/>
          <p:nvPr/>
        </p:nvSpPr>
        <p:spPr>
          <a:xfrm>
            <a:off x="376712" y="14632373"/>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6B95512-48EB-D4BC-8745-C9CFAAD19C33}"/>
              </a:ext>
            </a:extLst>
          </p:cNvPr>
          <p:cNvSpPr/>
          <p:nvPr/>
        </p:nvSpPr>
        <p:spPr>
          <a:xfrm>
            <a:off x="412004" y="24141401"/>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D72EA2B-7E4F-0971-4832-6E9C318C0407}"/>
              </a:ext>
            </a:extLst>
          </p:cNvPr>
          <p:cNvSpPr/>
          <p:nvPr/>
        </p:nvSpPr>
        <p:spPr>
          <a:xfrm>
            <a:off x="364848" y="33366145"/>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979C058-72FD-9CE6-D119-C1701A19A16E}"/>
              </a:ext>
            </a:extLst>
          </p:cNvPr>
          <p:cNvSpPr/>
          <p:nvPr/>
        </p:nvSpPr>
        <p:spPr>
          <a:xfrm>
            <a:off x="15498501" y="14632373"/>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AF3535-28B0-8BED-0CC2-FE8E2B7CDC08}"/>
              </a:ext>
            </a:extLst>
          </p:cNvPr>
          <p:cNvSpPr/>
          <p:nvPr/>
        </p:nvSpPr>
        <p:spPr>
          <a:xfrm>
            <a:off x="15547660" y="24114050"/>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C2CB082-99DB-0FA3-147F-DE8EDC0D0EAA}"/>
              </a:ext>
            </a:extLst>
          </p:cNvPr>
          <p:cNvSpPr/>
          <p:nvPr/>
        </p:nvSpPr>
        <p:spPr>
          <a:xfrm>
            <a:off x="15575023" y="33366145"/>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43189828-01DC-A90B-8B3F-FB56AFB25883}"/>
              </a:ext>
            </a:extLst>
          </p:cNvPr>
          <p:cNvPicPr>
            <a:picLocks noChangeAspect="1"/>
          </p:cNvPicPr>
          <p:nvPr/>
        </p:nvPicPr>
        <p:blipFill>
          <a:blip r:embed="rId5"/>
          <a:stretch>
            <a:fillRect/>
          </a:stretch>
        </p:blipFill>
        <p:spPr>
          <a:xfrm>
            <a:off x="376712" y="24114049"/>
            <a:ext cx="14467048" cy="8137715"/>
          </a:xfrm>
          <a:prstGeom prst="rect">
            <a:avLst/>
          </a:prstGeom>
        </p:spPr>
      </p:pic>
      <p:pic>
        <p:nvPicPr>
          <p:cNvPr id="29" name="Picture 28">
            <a:extLst>
              <a:ext uri="{FF2B5EF4-FFF2-40B4-BE49-F238E27FC236}">
                <a16:creationId xmlns:a16="http://schemas.microsoft.com/office/drawing/2014/main" id="{43050260-CD87-CEA7-F4E1-C20C1F1BB196}"/>
              </a:ext>
            </a:extLst>
          </p:cNvPr>
          <p:cNvPicPr>
            <a:picLocks noChangeAspect="1"/>
          </p:cNvPicPr>
          <p:nvPr/>
        </p:nvPicPr>
        <p:blipFill>
          <a:blip r:embed="rId6"/>
          <a:stretch>
            <a:fillRect/>
          </a:stretch>
        </p:blipFill>
        <p:spPr>
          <a:xfrm>
            <a:off x="15547659" y="24071121"/>
            <a:ext cx="14536887" cy="8176999"/>
          </a:xfrm>
          <a:prstGeom prst="rect">
            <a:avLst/>
          </a:prstGeom>
        </p:spPr>
      </p:pic>
      <p:pic>
        <p:nvPicPr>
          <p:cNvPr id="30" name="Picture 29">
            <a:extLst>
              <a:ext uri="{FF2B5EF4-FFF2-40B4-BE49-F238E27FC236}">
                <a16:creationId xmlns:a16="http://schemas.microsoft.com/office/drawing/2014/main" id="{726C9138-769F-FB71-FF18-8AF1135B01B0}"/>
              </a:ext>
            </a:extLst>
          </p:cNvPr>
          <p:cNvPicPr>
            <a:picLocks noChangeAspect="1"/>
          </p:cNvPicPr>
          <p:nvPr/>
        </p:nvPicPr>
        <p:blipFill>
          <a:blip r:embed="rId7"/>
          <a:stretch>
            <a:fillRect/>
          </a:stretch>
        </p:blipFill>
        <p:spPr>
          <a:xfrm>
            <a:off x="412004" y="33366145"/>
            <a:ext cx="14400000" cy="8100000"/>
          </a:xfrm>
          <a:prstGeom prst="rect">
            <a:avLst/>
          </a:prstGeom>
        </p:spPr>
      </p:pic>
      <p:pic>
        <p:nvPicPr>
          <p:cNvPr id="32" name="Picture 31">
            <a:extLst>
              <a:ext uri="{FF2B5EF4-FFF2-40B4-BE49-F238E27FC236}">
                <a16:creationId xmlns:a16="http://schemas.microsoft.com/office/drawing/2014/main" id="{1FDF0295-6CEF-516C-8746-ACFB47F6DC82}"/>
              </a:ext>
            </a:extLst>
          </p:cNvPr>
          <p:cNvPicPr>
            <a:picLocks noChangeAspect="1"/>
          </p:cNvPicPr>
          <p:nvPr/>
        </p:nvPicPr>
        <p:blipFill>
          <a:blip r:embed="rId8"/>
          <a:stretch>
            <a:fillRect/>
          </a:stretch>
        </p:blipFill>
        <p:spPr>
          <a:xfrm>
            <a:off x="15583236" y="33366145"/>
            <a:ext cx="14504245" cy="8158638"/>
          </a:xfrm>
          <a:prstGeom prst="rect">
            <a:avLst/>
          </a:prstGeom>
        </p:spPr>
      </p:pic>
      <p:pic>
        <p:nvPicPr>
          <p:cNvPr id="34" name="Picture 33">
            <a:extLst>
              <a:ext uri="{FF2B5EF4-FFF2-40B4-BE49-F238E27FC236}">
                <a16:creationId xmlns:a16="http://schemas.microsoft.com/office/drawing/2014/main" id="{82947DFA-6AE9-2143-0E8D-F696789EE2E6}"/>
              </a:ext>
            </a:extLst>
          </p:cNvPr>
          <p:cNvPicPr>
            <a:picLocks noChangeAspect="1"/>
          </p:cNvPicPr>
          <p:nvPr/>
        </p:nvPicPr>
        <p:blipFill>
          <a:blip r:embed="rId9"/>
          <a:stretch>
            <a:fillRect/>
          </a:stretch>
        </p:blipFill>
        <p:spPr>
          <a:xfrm>
            <a:off x="15420100" y="5175725"/>
            <a:ext cx="14500200" cy="8156362"/>
          </a:xfrm>
          <a:prstGeom prst="rect">
            <a:avLst/>
          </a:prstGeom>
        </p:spPr>
      </p:pic>
      <p:pic>
        <p:nvPicPr>
          <p:cNvPr id="38" name="Picture 37">
            <a:extLst>
              <a:ext uri="{FF2B5EF4-FFF2-40B4-BE49-F238E27FC236}">
                <a16:creationId xmlns:a16="http://schemas.microsoft.com/office/drawing/2014/main" id="{870409CA-FB50-BC60-5BCA-FB4FBD9C87B8}"/>
              </a:ext>
            </a:extLst>
          </p:cNvPr>
          <p:cNvPicPr>
            <a:picLocks noChangeAspect="1"/>
          </p:cNvPicPr>
          <p:nvPr/>
        </p:nvPicPr>
        <p:blipFill>
          <a:blip r:embed="rId10"/>
          <a:stretch>
            <a:fillRect/>
          </a:stretch>
        </p:blipFill>
        <p:spPr>
          <a:xfrm>
            <a:off x="382694" y="5175725"/>
            <a:ext cx="14372220" cy="8084374"/>
          </a:xfrm>
          <a:prstGeom prst="rect">
            <a:avLst/>
          </a:prstGeom>
        </p:spPr>
      </p:pic>
      <p:pic>
        <p:nvPicPr>
          <p:cNvPr id="39" name="Picture 2" descr="Figure 2. Geographic regions of Europe, as grouped for the Migration Atlas.">
            <a:extLst>
              <a:ext uri="{FF2B5EF4-FFF2-40B4-BE49-F238E27FC236}">
                <a16:creationId xmlns:a16="http://schemas.microsoft.com/office/drawing/2014/main" id="{4F5F92FB-5021-13E7-8562-EE9223944D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004" y="7145035"/>
            <a:ext cx="4433576" cy="310541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DC3F6F8-CB8D-5D2B-ECBE-D7E3D403D7A0}"/>
              </a:ext>
            </a:extLst>
          </p:cNvPr>
          <p:cNvSpPr txBox="1"/>
          <p:nvPr/>
        </p:nvSpPr>
        <p:spPr>
          <a:xfrm>
            <a:off x="645504" y="13271754"/>
            <a:ext cx="13897346" cy="993926"/>
          </a:xfrm>
          <a:prstGeom prst="rect">
            <a:avLst/>
          </a:prstGeom>
          <a:noFill/>
        </p:spPr>
        <p:txBody>
          <a:bodyPr wrap="square" rtlCol="0">
            <a:spAutoFit/>
          </a:bodyPr>
          <a:lstStyle/>
          <a:p>
            <a:pPr>
              <a:lnSpc>
                <a:spcPct val="107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We present interactive movement maps based on ring recovery data for 300 species, using data from the EURING databank. The maps are based on standard </a:t>
            </a:r>
            <a:r>
              <a:rPr lang="en-GB" sz="2800" dirty="0">
                <a:effectLst/>
                <a:latin typeface="Calibri" panose="020F0502020204030204" pitchFamily="34" charset="0"/>
                <a:ea typeface="Calibri" panose="020F0502020204030204" pitchFamily="34" charset="0"/>
                <a:cs typeface="Times New Roman" panose="02020603050405020304" pitchFamily="18" charset="0"/>
              </a:rPr>
              <a:t>ringing regions as shown.</a:t>
            </a:r>
          </a:p>
        </p:txBody>
      </p:sp>
      <p:sp>
        <p:nvSpPr>
          <p:cNvPr id="42" name="TextBox 41">
            <a:extLst>
              <a:ext uri="{FF2B5EF4-FFF2-40B4-BE49-F238E27FC236}">
                <a16:creationId xmlns:a16="http://schemas.microsoft.com/office/drawing/2014/main" id="{607164AA-7358-E4CF-753E-F56BA49CB70C}"/>
              </a:ext>
            </a:extLst>
          </p:cNvPr>
          <p:cNvSpPr txBox="1"/>
          <p:nvPr/>
        </p:nvSpPr>
        <p:spPr>
          <a:xfrm>
            <a:off x="15653146" y="13437797"/>
            <a:ext cx="14364423" cy="993926"/>
          </a:xfrm>
          <a:prstGeom prst="rect">
            <a:avLst/>
          </a:prstGeom>
          <a:noFill/>
        </p:spPr>
        <p:txBody>
          <a:bodyPr wrap="square" rtlCol="0">
            <a:spAutoFit/>
          </a:bodyPr>
          <a:lstStyle/>
          <a:p>
            <a:pPr>
              <a:lnSpc>
                <a:spcPct val="107000"/>
              </a:lnSpc>
              <a:spcAft>
                <a:spcPts val="800"/>
              </a:spcAft>
            </a:pPr>
            <a:r>
              <a:rPr lang="en-GB" sz="2800" dirty="0">
                <a:effectLst/>
                <a:latin typeface="Calibri" panose="020F0502020204030204" pitchFamily="34" charset="0"/>
                <a:ea typeface="Calibri" panose="020F0502020204030204" pitchFamily="34" charset="0"/>
                <a:cs typeface="Times New Roman" panose="02020603050405020304" pitchFamily="18" charset="0"/>
              </a:rPr>
              <a:t>Three additional recovery map types show connectivity by condition, connectivity by month (as here) and an animated presentation of movements by 10 day periods.</a:t>
            </a:r>
          </a:p>
        </p:txBody>
      </p:sp>
      <p:pic>
        <p:nvPicPr>
          <p:cNvPr id="44" name="Picture 43">
            <a:extLst>
              <a:ext uri="{FF2B5EF4-FFF2-40B4-BE49-F238E27FC236}">
                <a16:creationId xmlns:a16="http://schemas.microsoft.com/office/drawing/2014/main" id="{8315A880-C0B1-5DCF-52C7-133089477A2E}"/>
              </a:ext>
            </a:extLst>
          </p:cNvPr>
          <p:cNvPicPr>
            <a:picLocks noChangeAspect="1"/>
          </p:cNvPicPr>
          <p:nvPr/>
        </p:nvPicPr>
        <p:blipFill>
          <a:blip r:embed="rId12"/>
          <a:stretch>
            <a:fillRect/>
          </a:stretch>
        </p:blipFill>
        <p:spPr>
          <a:xfrm>
            <a:off x="354913" y="14641196"/>
            <a:ext cx="14504245" cy="8158638"/>
          </a:xfrm>
          <a:prstGeom prst="rect">
            <a:avLst/>
          </a:prstGeom>
        </p:spPr>
      </p:pic>
      <p:pic>
        <p:nvPicPr>
          <p:cNvPr id="45" name="Picture 44">
            <a:extLst>
              <a:ext uri="{FF2B5EF4-FFF2-40B4-BE49-F238E27FC236}">
                <a16:creationId xmlns:a16="http://schemas.microsoft.com/office/drawing/2014/main" id="{17E5EF3A-E76B-2EF9-295F-C211453414A7}"/>
              </a:ext>
            </a:extLst>
          </p:cNvPr>
          <p:cNvPicPr>
            <a:picLocks noChangeAspect="1"/>
          </p:cNvPicPr>
          <p:nvPr/>
        </p:nvPicPr>
        <p:blipFill>
          <a:blip r:embed="rId13"/>
          <a:stretch>
            <a:fillRect/>
          </a:stretch>
        </p:blipFill>
        <p:spPr>
          <a:xfrm>
            <a:off x="412004" y="16551551"/>
            <a:ext cx="3696170" cy="3696170"/>
          </a:xfrm>
          <a:prstGeom prst="rect">
            <a:avLst/>
          </a:prstGeom>
        </p:spPr>
      </p:pic>
      <p:sp>
        <p:nvSpPr>
          <p:cNvPr id="46" name="TextBox 45">
            <a:extLst>
              <a:ext uri="{FF2B5EF4-FFF2-40B4-BE49-F238E27FC236}">
                <a16:creationId xmlns:a16="http://schemas.microsoft.com/office/drawing/2014/main" id="{13767566-E3B8-427F-283A-B3BD45810526}"/>
              </a:ext>
            </a:extLst>
          </p:cNvPr>
          <p:cNvSpPr txBox="1"/>
          <p:nvPr/>
        </p:nvSpPr>
        <p:spPr>
          <a:xfrm>
            <a:off x="412004" y="22892647"/>
            <a:ext cx="14447154" cy="954107"/>
          </a:xfrm>
          <a:prstGeom prst="rect">
            <a:avLst/>
          </a:prstGeom>
          <a:noFill/>
        </p:spPr>
        <p:txBody>
          <a:bodyPr wrap="square" rtlCol="0">
            <a:spAutoFit/>
          </a:bodyPr>
          <a:lstStyle/>
          <a:p>
            <a:r>
              <a:rPr lang="en-GB" sz="2800" dirty="0"/>
              <a:t>Combining ringing and tracking data provides a more complete picture of movement patterns, particularly for species wintering in Africa where recovery probabilities are low.</a:t>
            </a:r>
          </a:p>
        </p:txBody>
      </p:sp>
      <p:sp>
        <p:nvSpPr>
          <p:cNvPr id="47" name="Rectangle 46">
            <a:extLst>
              <a:ext uri="{FF2B5EF4-FFF2-40B4-BE49-F238E27FC236}">
                <a16:creationId xmlns:a16="http://schemas.microsoft.com/office/drawing/2014/main" id="{9EB9B64F-ABD6-5298-3476-45D6C613884E}"/>
              </a:ext>
            </a:extLst>
          </p:cNvPr>
          <p:cNvSpPr/>
          <p:nvPr/>
        </p:nvSpPr>
        <p:spPr>
          <a:xfrm>
            <a:off x="15470200" y="14594205"/>
            <a:ext cx="14400000" cy="81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498E2E33-A5C7-0EA2-1E5A-E92BF86E52AB}"/>
              </a:ext>
            </a:extLst>
          </p:cNvPr>
          <p:cNvPicPr>
            <a:picLocks noChangeAspect="1"/>
          </p:cNvPicPr>
          <p:nvPr/>
        </p:nvPicPr>
        <p:blipFill>
          <a:blip r:embed="rId14"/>
          <a:stretch>
            <a:fillRect/>
          </a:stretch>
        </p:blipFill>
        <p:spPr>
          <a:xfrm>
            <a:off x="15470200" y="14632373"/>
            <a:ext cx="14504246" cy="8158638"/>
          </a:xfrm>
          <a:prstGeom prst="rect">
            <a:avLst/>
          </a:prstGeom>
        </p:spPr>
      </p:pic>
      <p:pic>
        <p:nvPicPr>
          <p:cNvPr id="50" name="Picture 49">
            <a:extLst>
              <a:ext uri="{FF2B5EF4-FFF2-40B4-BE49-F238E27FC236}">
                <a16:creationId xmlns:a16="http://schemas.microsoft.com/office/drawing/2014/main" id="{51200AAB-4633-3F25-B3F4-A10CDC1F7653}"/>
              </a:ext>
            </a:extLst>
          </p:cNvPr>
          <p:cNvPicPr>
            <a:picLocks noChangeAspect="1"/>
          </p:cNvPicPr>
          <p:nvPr/>
        </p:nvPicPr>
        <p:blipFill>
          <a:blip r:embed="rId15"/>
          <a:stretch>
            <a:fillRect/>
          </a:stretch>
        </p:blipFill>
        <p:spPr>
          <a:xfrm>
            <a:off x="15470200" y="16662827"/>
            <a:ext cx="3696170" cy="3696170"/>
          </a:xfrm>
          <a:prstGeom prst="rect">
            <a:avLst/>
          </a:prstGeom>
        </p:spPr>
      </p:pic>
      <p:sp>
        <p:nvSpPr>
          <p:cNvPr id="51" name="TextBox 50">
            <a:extLst>
              <a:ext uri="{FF2B5EF4-FFF2-40B4-BE49-F238E27FC236}">
                <a16:creationId xmlns:a16="http://schemas.microsoft.com/office/drawing/2014/main" id="{D6EBC8BE-9123-19D4-CCF1-1BD6FEA40625}"/>
              </a:ext>
            </a:extLst>
          </p:cNvPr>
          <p:cNvSpPr txBox="1"/>
          <p:nvPr/>
        </p:nvSpPr>
        <p:spPr>
          <a:xfrm>
            <a:off x="15583236" y="22919475"/>
            <a:ext cx="14013609" cy="954107"/>
          </a:xfrm>
          <a:prstGeom prst="rect">
            <a:avLst/>
          </a:prstGeom>
          <a:noFill/>
        </p:spPr>
        <p:txBody>
          <a:bodyPr wrap="square" rtlCol="0">
            <a:spAutoFit/>
          </a:bodyPr>
          <a:lstStyle/>
          <a:p>
            <a:r>
              <a:rPr lang="en-GB" sz="2800" b="0" i="0" dirty="0">
                <a:solidFill>
                  <a:srgbClr val="212529"/>
                </a:solidFill>
                <a:effectLst/>
                <a:latin typeface="-apple-system"/>
              </a:rPr>
              <a:t>Purple Herons show mainly parallel migration, so birds breeding in more easterly regions of Europe overwinter further east in Africa. Tracks of easterly populations improve coverage.</a:t>
            </a:r>
            <a:endParaRPr lang="en-GB" sz="2800" dirty="0"/>
          </a:p>
        </p:txBody>
      </p:sp>
      <p:sp>
        <p:nvSpPr>
          <p:cNvPr id="52" name="TextBox 51">
            <a:extLst>
              <a:ext uri="{FF2B5EF4-FFF2-40B4-BE49-F238E27FC236}">
                <a16:creationId xmlns:a16="http://schemas.microsoft.com/office/drawing/2014/main" id="{ED2C07B0-4104-13A7-088C-02B3FDDF85A9}"/>
              </a:ext>
            </a:extLst>
          </p:cNvPr>
          <p:cNvSpPr txBox="1"/>
          <p:nvPr/>
        </p:nvSpPr>
        <p:spPr>
          <a:xfrm>
            <a:off x="529241" y="32344577"/>
            <a:ext cx="14013609" cy="954107"/>
          </a:xfrm>
          <a:prstGeom prst="rect">
            <a:avLst/>
          </a:prstGeom>
          <a:noFill/>
        </p:spPr>
        <p:txBody>
          <a:bodyPr wrap="square" rtlCol="0">
            <a:spAutoFit/>
          </a:bodyPr>
          <a:lstStyle/>
          <a:p>
            <a:r>
              <a:rPr lang="en-GB" sz="2800" dirty="0">
                <a:solidFill>
                  <a:srgbClr val="212529"/>
                </a:solidFill>
                <a:latin typeface="-apple-system"/>
              </a:rPr>
              <a:t>Migratory connectivity and clustering was quantified for 137 species with sufficient recovery data</a:t>
            </a:r>
            <a:r>
              <a:rPr lang="en-GB" sz="2800" b="0" i="0" dirty="0">
                <a:solidFill>
                  <a:srgbClr val="212529"/>
                </a:solidFill>
                <a:effectLst/>
                <a:latin typeface="-apple-system"/>
              </a:rPr>
              <a:t>. Here we contrast the patterns for Barn Swallow and Whooper Swan.</a:t>
            </a:r>
            <a:endParaRPr lang="en-GB" sz="2800" dirty="0"/>
          </a:p>
        </p:txBody>
      </p:sp>
      <p:sp>
        <p:nvSpPr>
          <p:cNvPr id="53" name="TextBox 52">
            <a:extLst>
              <a:ext uri="{FF2B5EF4-FFF2-40B4-BE49-F238E27FC236}">
                <a16:creationId xmlns:a16="http://schemas.microsoft.com/office/drawing/2014/main" id="{233C9BB3-9C70-E99B-0D9F-91AFB4BC27A9}"/>
              </a:ext>
            </a:extLst>
          </p:cNvPr>
          <p:cNvSpPr txBox="1"/>
          <p:nvPr/>
        </p:nvSpPr>
        <p:spPr>
          <a:xfrm>
            <a:off x="15768218" y="32398138"/>
            <a:ext cx="14013609" cy="954107"/>
          </a:xfrm>
          <a:prstGeom prst="rect">
            <a:avLst/>
          </a:prstGeom>
          <a:noFill/>
        </p:spPr>
        <p:txBody>
          <a:bodyPr wrap="square" rtlCol="0">
            <a:spAutoFit/>
          </a:bodyPr>
          <a:lstStyle/>
          <a:p>
            <a:r>
              <a:rPr lang="en-GB" sz="2800" dirty="0"/>
              <a:t>Estimates of the onset of Spring migration are needed in relation to the definition of hunting seasons under the EU Birds Directive. We illustrate how ring recoveries can be used for this.</a:t>
            </a:r>
          </a:p>
        </p:txBody>
      </p:sp>
      <p:sp>
        <p:nvSpPr>
          <p:cNvPr id="54" name="TextBox 53">
            <a:extLst>
              <a:ext uri="{FF2B5EF4-FFF2-40B4-BE49-F238E27FC236}">
                <a16:creationId xmlns:a16="http://schemas.microsoft.com/office/drawing/2014/main" id="{13BE64D5-73C4-5D93-4538-A2EF5C0534E8}"/>
              </a:ext>
            </a:extLst>
          </p:cNvPr>
          <p:cNvSpPr txBox="1"/>
          <p:nvPr/>
        </p:nvSpPr>
        <p:spPr>
          <a:xfrm>
            <a:off x="529240" y="41702999"/>
            <a:ext cx="14013609" cy="954107"/>
          </a:xfrm>
          <a:prstGeom prst="rect">
            <a:avLst/>
          </a:prstGeom>
          <a:noFill/>
        </p:spPr>
        <p:txBody>
          <a:bodyPr wrap="square" rtlCol="0">
            <a:spAutoFit/>
          </a:bodyPr>
          <a:lstStyle/>
          <a:p>
            <a:r>
              <a:rPr lang="en-GB" sz="2800" dirty="0"/>
              <a:t>Reported causes of death from ring recoveries can be used to analyse geographical and temporal variation in deliberate killing. Patterns have improved but some problems remain.</a:t>
            </a:r>
          </a:p>
        </p:txBody>
      </p:sp>
      <p:sp>
        <p:nvSpPr>
          <p:cNvPr id="55" name="TextBox 54">
            <a:extLst>
              <a:ext uri="{FF2B5EF4-FFF2-40B4-BE49-F238E27FC236}">
                <a16:creationId xmlns:a16="http://schemas.microsoft.com/office/drawing/2014/main" id="{90AA0E85-2453-DB60-B242-1EF6BA6C7F81}"/>
              </a:ext>
            </a:extLst>
          </p:cNvPr>
          <p:cNvSpPr txBox="1"/>
          <p:nvPr/>
        </p:nvSpPr>
        <p:spPr>
          <a:xfrm>
            <a:off x="15547660" y="41729798"/>
            <a:ext cx="14013609" cy="954107"/>
          </a:xfrm>
          <a:prstGeom prst="rect">
            <a:avLst/>
          </a:prstGeom>
          <a:noFill/>
        </p:spPr>
        <p:txBody>
          <a:bodyPr wrap="square" rtlCol="0">
            <a:spAutoFit/>
          </a:bodyPr>
          <a:lstStyle/>
          <a:p>
            <a:r>
              <a:rPr lang="en-GB" sz="2800" dirty="0">
                <a:solidFill>
                  <a:srgbClr val="212529"/>
                </a:solidFill>
                <a:latin typeface="-apple-system"/>
              </a:rPr>
              <a:t>Migration patterns of many species have changed over time in relation to climate and other environmental change. White Stork movements shown here provide a good example.</a:t>
            </a:r>
            <a:endParaRPr lang="en-GB" sz="2800" dirty="0"/>
          </a:p>
        </p:txBody>
      </p:sp>
      <p:sp>
        <p:nvSpPr>
          <p:cNvPr id="56" name="TextBox 55">
            <a:extLst>
              <a:ext uri="{FF2B5EF4-FFF2-40B4-BE49-F238E27FC236}">
                <a16:creationId xmlns:a16="http://schemas.microsoft.com/office/drawing/2014/main" id="{8619088C-3184-7716-A4E8-5186E4548262}"/>
              </a:ext>
            </a:extLst>
          </p:cNvPr>
          <p:cNvSpPr txBox="1"/>
          <p:nvPr/>
        </p:nvSpPr>
        <p:spPr>
          <a:xfrm>
            <a:off x="645504" y="3836481"/>
            <a:ext cx="27515366" cy="1200329"/>
          </a:xfrm>
          <a:prstGeom prst="rect">
            <a:avLst/>
          </a:prstGeom>
          <a:noFill/>
        </p:spPr>
        <p:txBody>
          <a:bodyPr wrap="square" rtlCol="0">
            <a:spAutoFit/>
          </a:bodyPr>
          <a:lstStyle/>
          <a:p>
            <a:r>
              <a:rPr lang="en-GB" sz="3600" b="0" i="0" dirty="0">
                <a:solidFill>
                  <a:srgbClr val="212529"/>
                </a:solidFill>
                <a:effectLst/>
              </a:rPr>
              <a:t>Spina, F.</a:t>
            </a:r>
            <a:r>
              <a:rPr lang="en-GB" sz="3600" b="0" i="0" baseline="30000" dirty="0">
                <a:solidFill>
                  <a:srgbClr val="212529"/>
                </a:solidFill>
                <a:effectLst/>
              </a:rPr>
              <a:t>1</a:t>
            </a:r>
            <a:r>
              <a:rPr lang="en-GB" sz="3600" b="0" i="0" dirty="0">
                <a:solidFill>
                  <a:srgbClr val="212529"/>
                </a:solidFill>
                <a:effectLst/>
              </a:rPr>
              <a:t>, Baillie, S.R.</a:t>
            </a:r>
            <a:r>
              <a:rPr lang="en-GB" sz="3600" b="0" i="0" baseline="30000" dirty="0">
                <a:solidFill>
                  <a:srgbClr val="212529"/>
                </a:solidFill>
                <a:effectLst/>
              </a:rPr>
              <a:t>1</a:t>
            </a:r>
            <a:r>
              <a:rPr lang="en-GB" sz="3600" b="0" i="0" dirty="0">
                <a:solidFill>
                  <a:srgbClr val="212529"/>
                </a:solidFill>
                <a:effectLst/>
              </a:rPr>
              <a:t>, </a:t>
            </a:r>
            <a:r>
              <a:rPr lang="en-GB" sz="3600" b="0" i="0" dirty="0" err="1">
                <a:solidFill>
                  <a:srgbClr val="212529"/>
                </a:solidFill>
                <a:effectLst/>
              </a:rPr>
              <a:t>Bairlein</a:t>
            </a:r>
            <a:r>
              <a:rPr lang="en-GB" sz="3600" b="0" i="0" dirty="0">
                <a:solidFill>
                  <a:srgbClr val="212529"/>
                </a:solidFill>
                <a:effectLst/>
              </a:rPr>
              <a:t>, F</a:t>
            </a:r>
            <a:r>
              <a:rPr lang="en-GB" sz="3600" b="0" i="0" baseline="30000" dirty="0">
                <a:solidFill>
                  <a:srgbClr val="212529"/>
                </a:solidFill>
                <a:effectLst/>
              </a:rPr>
              <a:t>1</a:t>
            </a:r>
            <a:r>
              <a:rPr lang="en-GB" sz="3600" b="0" i="0" dirty="0">
                <a:solidFill>
                  <a:srgbClr val="212529"/>
                </a:solidFill>
                <a:effectLst/>
              </a:rPr>
              <a:t>, Fiedler, W. and </a:t>
            </a:r>
            <a:r>
              <a:rPr lang="en-GB" sz="3600" b="0" i="0" dirty="0" err="1">
                <a:solidFill>
                  <a:srgbClr val="212529"/>
                </a:solidFill>
                <a:effectLst/>
              </a:rPr>
              <a:t>Thorup</a:t>
            </a:r>
            <a:r>
              <a:rPr lang="en-GB" sz="3600" b="0" i="0" dirty="0">
                <a:solidFill>
                  <a:srgbClr val="212529"/>
                </a:solidFill>
                <a:effectLst/>
              </a:rPr>
              <a:t>, K. (Eds) 2022.  The Eurasian African Bird Migration Atlas. EURING/CMS. </a:t>
            </a:r>
            <a:r>
              <a:rPr lang="en-GB" sz="3600" dirty="0"/>
              <a:t/>
            </a:r>
            <a:br>
              <a:rPr lang="en-GB" sz="3600" dirty="0"/>
            </a:br>
            <a:r>
              <a:rPr lang="en-GB" sz="3600" b="0" i="0" baseline="30000" dirty="0">
                <a:solidFill>
                  <a:srgbClr val="212529"/>
                </a:solidFill>
                <a:effectLst/>
              </a:rPr>
              <a:t>1</a:t>
            </a:r>
            <a:r>
              <a:rPr lang="en-GB" sz="3600" b="0" i="0" dirty="0">
                <a:solidFill>
                  <a:srgbClr val="212529"/>
                </a:solidFill>
                <a:effectLst/>
              </a:rPr>
              <a:t> Joint lead editors.</a:t>
            </a:r>
            <a:endParaRPr lang="en-GB" sz="3600" dirty="0"/>
          </a:p>
        </p:txBody>
      </p:sp>
    </p:spTree>
    <p:extLst>
      <p:ext uri="{BB962C8B-B14F-4D97-AF65-F5344CB8AC3E}">
        <p14:creationId xmlns:p14="http://schemas.microsoft.com/office/powerpoint/2010/main" val="25006384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TotalTime>
  <Words>284</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-apple-system</vt: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Baillie</dc:creator>
  <cp:lastModifiedBy>Maria Dimaki</cp:lastModifiedBy>
  <cp:revision>12</cp:revision>
  <cp:lastPrinted>2022-10-11T05:38:33Z</cp:lastPrinted>
  <dcterms:created xsi:type="dcterms:W3CDTF">2022-10-10T13:45:53Z</dcterms:created>
  <dcterms:modified xsi:type="dcterms:W3CDTF">2022-10-11T05:39:55Z</dcterms:modified>
</cp:coreProperties>
</file>